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2" r:id="rId4"/>
    <p:sldId id="263" r:id="rId5"/>
    <p:sldId id="257" r:id="rId6"/>
    <p:sldId id="264" r:id="rId7"/>
    <p:sldId id="258" r:id="rId8"/>
    <p:sldId id="266" r:id="rId9"/>
    <p:sldId id="267" r:id="rId10"/>
    <p:sldId id="268" r:id="rId11"/>
    <p:sldId id="269" r:id="rId12"/>
    <p:sldId id="270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B1B2B-E0AE-E748-A01D-0AB47A9978A8}" type="doc">
      <dgm:prSet loTypeId="urn:microsoft.com/office/officeart/2005/8/layout/radial6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875F3FA5-579E-7847-A8F4-7417341ABCFB}">
      <dgm:prSet phldrT="[Text]" custT="1"/>
      <dgm:spPr/>
      <dgm:t>
        <a:bodyPr/>
        <a:lstStyle/>
        <a:p>
          <a:r>
            <a:rPr lang="de-DE" sz="1600" b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Analyse</a:t>
          </a:r>
        </a:p>
      </dgm:t>
    </dgm:pt>
    <dgm:pt modelId="{434497BE-5885-3B4E-A02B-5D6D2D0B1ACE}" type="parTrans" cxnId="{84DB9770-B91D-BF45-A82E-80FCF8DEA2BC}">
      <dgm:prSet/>
      <dgm:spPr/>
      <dgm:t>
        <a:bodyPr/>
        <a:lstStyle/>
        <a:p>
          <a:endParaRPr lang="de-DE">
            <a:latin typeface="Gill Sans MT Std Light" panose="020B0302020104020203" pitchFamily="34" charset="0"/>
          </a:endParaRPr>
        </a:p>
      </dgm:t>
    </dgm:pt>
    <dgm:pt modelId="{EA46A4F3-C514-8D4F-A957-D7F64B4F193F}" type="sibTrans" cxnId="{84DB9770-B91D-BF45-A82E-80FCF8DEA2BC}">
      <dgm:prSet/>
      <dgm:spPr/>
      <dgm:t>
        <a:bodyPr/>
        <a:lstStyle/>
        <a:p>
          <a:endParaRPr lang="de-DE">
            <a:latin typeface="Gill Sans MT Std Light" panose="020B0302020104020203" pitchFamily="34" charset="0"/>
          </a:endParaRPr>
        </a:p>
      </dgm:t>
    </dgm:pt>
    <dgm:pt modelId="{A8F45995-3196-104F-B346-9E2547F94029}">
      <dgm:prSet phldrT="[Text]" custT="1"/>
      <dgm:spPr/>
      <dgm:t>
        <a:bodyPr/>
        <a:lstStyle/>
        <a:p>
          <a:r>
            <a:rPr lang="de-DE" sz="1600" b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Maß-nahmen</a:t>
          </a:r>
        </a:p>
      </dgm:t>
    </dgm:pt>
    <dgm:pt modelId="{ED3223D5-F366-3646-871B-46CEC61CB052}" type="parTrans" cxnId="{2EF02479-1EC1-1543-B46F-E3BD951D6E57}">
      <dgm:prSet/>
      <dgm:spPr/>
      <dgm:t>
        <a:bodyPr/>
        <a:lstStyle/>
        <a:p>
          <a:endParaRPr lang="de-DE">
            <a:latin typeface="Gill Sans MT Std Light" panose="020B0302020104020203" pitchFamily="34" charset="0"/>
          </a:endParaRPr>
        </a:p>
      </dgm:t>
    </dgm:pt>
    <dgm:pt modelId="{0721431D-B41D-B147-9BAC-CE6396BD5774}" type="sibTrans" cxnId="{2EF02479-1EC1-1543-B46F-E3BD951D6E5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de-DE">
            <a:latin typeface="Gill Sans MT Std Light" panose="020B0302020104020203" pitchFamily="34" charset="0"/>
          </a:endParaRPr>
        </a:p>
      </dgm:t>
    </dgm:pt>
    <dgm:pt modelId="{A8936AB6-928A-1A4C-BDE1-3CEF5E17FFDC}">
      <dgm:prSet phldrT="[Text]" custT="1"/>
      <dgm:spPr/>
      <dgm:t>
        <a:bodyPr/>
        <a:lstStyle/>
        <a:p>
          <a:r>
            <a:rPr lang="de-DE" sz="1600" b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Umsetzung</a:t>
          </a:r>
        </a:p>
      </dgm:t>
    </dgm:pt>
    <dgm:pt modelId="{A0DC6571-CFCE-7544-BAAD-110A92EF59D2}" type="parTrans" cxnId="{71D46E32-0CCF-8547-9FA2-95293B8D7DC5}">
      <dgm:prSet/>
      <dgm:spPr/>
      <dgm:t>
        <a:bodyPr/>
        <a:lstStyle/>
        <a:p>
          <a:endParaRPr lang="de-DE">
            <a:latin typeface="Gill Sans MT Std Light" panose="020B0302020104020203" pitchFamily="34" charset="0"/>
          </a:endParaRPr>
        </a:p>
      </dgm:t>
    </dgm:pt>
    <dgm:pt modelId="{40CCA03F-A0EB-DD4F-8310-5643925DB812}" type="sibTrans" cxnId="{71D46E32-0CCF-8547-9FA2-95293B8D7DC5}">
      <dgm:prSet/>
      <dgm:spPr/>
      <dgm:t>
        <a:bodyPr/>
        <a:lstStyle/>
        <a:p>
          <a:endParaRPr lang="de-DE">
            <a:latin typeface="Gill Sans MT Std Light" panose="020B0302020104020203" pitchFamily="34" charset="0"/>
          </a:endParaRPr>
        </a:p>
      </dgm:t>
    </dgm:pt>
    <dgm:pt modelId="{23A86212-C85D-3446-834E-903027DDD0C0}">
      <dgm:prSet custT="1"/>
      <dgm:spPr/>
      <dgm:t>
        <a:bodyPr/>
        <a:lstStyle/>
        <a:p>
          <a:r>
            <a:rPr lang="de-DE" sz="16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Kontrolle</a:t>
          </a:r>
        </a:p>
      </dgm:t>
    </dgm:pt>
    <dgm:pt modelId="{4D0F9E7A-F260-244F-B7D3-41DD0485E43F}" type="parTrans" cxnId="{543B2046-A768-3F44-8BCD-A9A50AAAC689}">
      <dgm:prSet/>
      <dgm:spPr/>
      <dgm:t>
        <a:bodyPr/>
        <a:lstStyle/>
        <a:p>
          <a:endParaRPr lang="de-DE">
            <a:latin typeface="Gill Sans MT Std Light" panose="020B0302020104020203" pitchFamily="34" charset="0"/>
          </a:endParaRPr>
        </a:p>
      </dgm:t>
    </dgm:pt>
    <dgm:pt modelId="{3EE2A34F-7E53-BC41-9CFF-9B8045141A99}" type="sibTrans" cxnId="{543B2046-A768-3F44-8BCD-A9A50AAAC689}">
      <dgm:prSet/>
      <dgm:spPr/>
      <dgm:t>
        <a:bodyPr/>
        <a:lstStyle/>
        <a:p>
          <a:endParaRPr lang="de-DE">
            <a:latin typeface="Gill Sans MT Std Light" panose="020B0302020104020203" pitchFamily="34" charset="0"/>
          </a:endParaRPr>
        </a:p>
      </dgm:t>
    </dgm:pt>
    <dgm:pt modelId="{221A44F1-EBD7-7446-AB66-EB4FEBD1D7F5}">
      <dgm:prSet phldrT="[Text]" custT="1"/>
      <dgm:spPr/>
      <dgm:t>
        <a:bodyPr anchor="ctr"/>
        <a:lstStyle/>
        <a:p>
          <a:r>
            <a:rPr lang="de-DE" sz="24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GEK-Tool</a:t>
          </a:r>
        </a:p>
      </dgm:t>
    </dgm:pt>
    <dgm:pt modelId="{58DA0A39-857D-F14F-B19D-39447BA84726}" type="sibTrans" cxnId="{4F7A10BB-D499-7944-AF0D-6CF867D80BAB}">
      <dgm:prSet/>
      <dgm:spPr/>
      <dgm:t>
        <a:bodyPr/>
        <a:lstStyle/>
        <a:p>
          <a:endParaRPr lang="de-DE">
            <a:latin typeface="Gill Sans MT Std Light" panose="020B0302020104020203" pitchFamily="34" charset="0"/>
          </a:endParaRPr>
        </a:p>
      </dgm:t>
    </dgm:pt>
    <dgm:pt modelId="{5CAA3B03-6127-4647-A62A-8B2949BEEFF7}" type="parTrans" cxnId="{4F7A10BB-D499-7944-AF0D-6CF867D80BAB}">
      <dgm:prSet/>
      <dgm:spPr/>
      <dgm:t>
        <a:bodyPr/>
        <a:lstStyle/>
        <a:p>
          <a:endParaRPr lang="de-DE">
            <a:latin typeface="Gill Sans MT Std Light" panose="020B0302020104020203" pitchFamily="34" charset="0"/>
          </a:endParaRPr>
        </a:p>
      </dgm:t>
    </dgm:pt>
    <dgm:pt modelId="{009675CC-EEF2-F245-B84A-F2717052809A}" type="pres">
      <dgm:prSet presAssocID="{6FAB1B2B-E0AE-E748-A01D-0AB47A9978A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51893A-B809-1E49-A86D-33E6B3767B46}" type="pres">
      <dgm:prSet presAssocID="{221A44F1-EBD7-7446-AB66-EB4FEBD1D7F5}" presName="centerShape" presStyleLbl="node0" presStyleIdx="0" presStyleCnt="1" custScaleX="122831" custScaleY="122831" custLinFactNeighborX="-449" custLinFactNeighborY="-713"/>
      <dgm:spPr/>
    </dgm:pt>
    <dgm:pt modelId="{6B19DE16-9D26-5442-B0DE-899435643C94}" type="pres">
      <dgm:prSet presAssocID="{875F3FA5-579E-7847-A8F4-7417341ABCFB}" presName="node" presStyleLbl="node1" presStyleIdx="0" presStyleCnt="4" custScaleX="118072" custScaleY="118072">
        <dgm:presLayoutVars>
          <dgm:bulletEnabled val="1"/>
        </dgm:presLayoutVars>
      </dgm:prSet>
      <dgm:spPr/>
    </dgm:pt>
    <dgm:pt modelId="{E847D565-EBEB-2949-90E1-BA8511DADE30}" type="pres">
      <dgm:prSet presAssocID="{875F3FA5-579E-7847-A8F4-7417341ABCFB}" presName="dummy" presStyleCnt="0"/>
      <dgm:spPr/>
    </dgm:pt>
    <dgm:pt modelId="{F79B36EB-9C22-724B-AAE1-D5B294B24308}" type="pres">
      <dgm:prSet presAssocID="{EA46A4F3-C514-8D4F-A957-D7F64B4F193F}" presName="sibTrans" presStyleLbl="sibTrans2D1" presStyleIdx="0" presStyleCnt="4"/>
      <dgm:spPr/>
    </dgm:pt>
    <dgm:pt modelId="{E774739F-E499-164B-A4A9-179E6E653095}" type="pres">
      <dgm:prSet presAssocID="{A8F45995-3196-104F-B346-9E2547F94029}" presName="node" presStyleLbl="node1" presStyleIdx="1" presStyleCnt="4" custScaleX="118072" custScaleY="118072">
        <dgm:presLayoutVars>
          <dgm:bulletEnabled val="1"/>
        </dgm:presLayoutVars>
      </dgm:prSet>
      <dgm:spPr/>
    </dgm:pt>
    <dgm:pt modelId="{AB97924C-14F6-BE45-8BA6-8B285487CE18}" type="pres">
      <dgm:prSet presAssocID="{A8F45995-3196-104F-B346-9E2547F94029}" presName="dummy" presStyleCnt="0"/>
      <dgm:spPr/>
    </dgm:pt>
    <dgm:pt modelId="{ECBEE0FF-67B1-C44D-B728-C520B8365010}" type="pres">
      <dgm:prSet presAssocID="{0721431D-B41D-B147-9BAC-CE6396BD5774}" presName="sibTrans" presStyleLbl="sibTrans2D1" presStyleIdx="1" presStyleCnt="4"/>
      <dgm:spPr/>
    </dgm:pt>
    <dgm:pt modelId="{F53DBBA1-8067-2C46-9CBD-F5FFC7B08815}" type="pres">
      <dgm:prSet presAssocID="{A8936AB6-928A-1A4C-BDE1-3CEF5E17FFDC}" presName="node" presStyleLbl="node1" presStyleIdx="2" presStyleCnt="4" custScaleX="118072" custScaleY="118072">
        <dgm:presLayoutVars>
          <dgm:bulletEnabled val="1"/>
        </dgm:presLayoutVars>
      </dgm:prSet>
      <dgm:spPr/>
    </dgm:pt>
    <dgm:pt modelId="{431BCC3A-F62C-2F43-B273-BF392880D6A6}" type="pres">
      <dgm:prSet presAssocID="{A8936AB6-928A-1A4C-BDE1-3CEF5E17FFDC}" presName="dummy" presStyleCnt="0"/>
      <dgm:spPr/>
    </dgm:pt>
    <dgm:pt modelId="{56854C0F-9FC2-D246-9E4F-37365FBB333F}" type="pres">
      <dgm:prSet presAssocID="{40CCA03F-A0EB-DD4F-8310-5643925DB812}" presName="sibTrans" presStyleLbl="sibTrans2D1" presStyleIdx="2" presStyleCnt="4"/>
      <dgm:spPr/>
    </dgm:pt>
    <dgm:pt modelId="{ABE0E43F-67E9-5B48-8E8F-1E704BD15BC7}" type="pres">
      <dgm:prSet presAssocID="{23A86212-C85D-3446-834E-903027DDD0C0}" presName="node" presStyleLbl="node1" presStyleIdx="3" presStyleCnt="4" custScaleX="118072" custScaleY="118072" custRadScaleRad="100476" custRadScaleInc="903">
        <dgm:presLayoutVars>
          <dgm:bulletEnabled val="1"/>
        </dgm:presLayoutVars>
      </dgm:prSet>
      <dgm:spPr/>
    </dgm:pt>
    <dgm:pt modelId="{086162A1-1897-9D43-B645-DE48B46E9478}" type="pres">
      <dgm:prSet presAssocID="{23A86212-C85D-3446-834E-903027DDD0C0}" presName="dummy" presStyleCnt="0"/>
      <dgm:spPr/>
    </dgm:pt>
    <dgm:pt modelId="{09F3E510-B13D-5647-99D0-C4F01B488AD9}" type="pres">
      <dgm:prSet presAssocID="{3EE2A34F-7E53-BC41-9CFF-9B8045141A99}" presName="sibTrans" presStyleLbl="sibTrans2D1" presStyleIdx="3" presStyleCnt="4"/>
      <dgm:spPr/>
    </dgm:pt>
  </dgm:ptLst>
  <dgm:cxnLst>
    <dgm:cxn modelId="{2847711B-17A9-4F8B-99C7-74AA3E80B60A}" type="presOf" srcId="{A8F45995-3196-104F-B346-9E2547F94029}" destId="{E774739F-E499-164B-A4A9-179E6E653095}" srcOrd="0" destOrd="0" presId="urn:microsoft.com/office/officeart/2005/8/layout/radial6"/>
    <dgm:cxn modelId="{10CFAD1B-DBDB-48C3-A678-9A12EFA5EDF6}" type="presOf" srcId="{40CCA03F-A0EB-DD4F-8310-5643925DB812}" destId="{56854C0F-9FC2-D246-9E4F-37365FBB333F}" srcOrd="0" destOrd="0" presId="urn:microsoft.com/office/officeart/2005/8/layout/radial6"/>
    <dgm:cxn modelId="{8DE7FF22-F5C1-40EA-8ECA-1AFF54DB59F5}" type="presOf" srcId="{3EE2A34F-7E53-BC41-9CFF-9B8045141A99}" destId="{09F3E510-B13D-5647-99D0-C4F01B488AD9}" srcOrd="0" destOrd="0" presId="urn:microsoft.com/office/officeart/2005/8/layout/radial6"/>
    <dgm:cxn modelId="{B9C4512C-B63E-4356-B74C-0290FCFAEA30}" type="presOf" srcId="{875F3FA5-579E-7847-A8F4-7417341ABCFB}" destId="{6B19DE16-9D26-5442-B0DE-899435643C94}" srcOrd="0" destOrd="0" presId="urn:microsoft.com/office/officeart/2005/8/layout/radial6"/>
    <dgm:cxn modelId="{71D46E32-0CCF-8547-9FA2-95293B8D7DC5}" srcId="{221A44F1-EBD7-7446-AB66-EB4FEBD1D7F5}" destId="{A8936AB6-928A-1A4C-BDE1-3CEF5E17FFDC}" srcOrd="2" destOrd="0" parTransId="{A0DC6571-CFCE-7544-BAAD-110A92EF59D2}" sibTransId="{40CCA03F-A0EB-DD4F-8310-5643925DB812}"/>
    <dgm:cxn modelId="{75FA783A-D19E-42E1-8EA3-2547CFADE26F}" type="presOf" srcId="{A8936AB6-928A-1A4C-BDE1-3CEF5E17FFDC}" destId="{F53DBBA1-8067-2C46-9CBD-F5FFC7B08815}" srcOrd="0" destOrd="0" presId="urn:microsoft.com/office/officeart/2005/8/layout/radial6"/>
    <dgm:cxn modelId="{543B2046-A768-3F44-8BCD-A9A50AAAC689}" srcId="{221A44F1-EBD7-7446-AB66-EB4FEBD1D7F5}" destId="{23A86212-C85D-3446-834E-903027DDD0C0}" srcOrd="3" destOrd="0" parTransId="{4D0F9E7A-F260-244F-B7D3-41DD0485E43F}" sibTransId="{3EE2A34F-7E53-BC41-9CFF-9B8045141A99}"/>
    <dgm:cxn modelId="{9A871658-24D1-4892-BDF8-CD36F5BBD166}" type="presOf" srcId="{23A86212-C85D-3446-834E-903027DDD0C0}" destId="{ABE0E43F-67E9-5B48-8E8F-1E704BD15BC7}" srcOrd="0" destOrd="0" presId="urn:microsoft.com/office/officeart/2005/8/layout/radial6"/>
    <dgm:cxn modelId="{4D79E65F-3D16-4AB6-BB2B-A1E63663BF63}" type="presOf" srcId="{6FAB1B2B-E0AE-E748-A01D-0AB47A9978A8}" destId="{009675CC-EEF2-F245-B84A-F2717052809A}" srcOrd="0" destOrd="0" presId="urn:microsoft.com/office/officeart/2005/8/layout/radial6"/>
    <dgm:cxn modelId="{84DB9770-B91D-BF45-A82E-80FCF8DEA2BC}" srcId="{221A44F1-EBD7-7446-AB66-EB4FEBD1D7F5}" destId="{875F3FA5-579E-7847-A8F4-7417341ABCFB}" srcOrd="0" destOrd="0" parTransId="{434497BE-5885-3B4E-A02B-5D6D2D0B1ACE}" sibTransId="{EA46A4F3-C514-8D4F-A957-D7F64B4F193F}"/>
    <dgm:cxn modelId="{2EF02479-1EC1-1543-B46F-E3BD951D6E57}" srcId="{221A44F1-EBD7-7446-AB66-EB4FEBD1D7F5}" destId="{A8F45995-3196-104F-B346-9E2547F94029}" srcOrd="1" destOrd="0" parTransId="{ED3223D5-F366-3646-871B-46CEC61CB052}" sibTransId="{0721431D-B41D-B147-9BAC-CE6396BD5774}"/>
    <dgm:cxn modelId="{17814394-0C61-420A-9682-48379C4330EB}" type="presOf" srcId="{0721431D-B41D-B147-9BAC-CE6396BD5774}" destId="{ECBEE0FF-67B1-C44D-B728-C520B8365010}" srcOrd="0" destOrd="0" presId="urn:microsoft.com/office/officeart/2005/8/layout/radial6"/>
    <dgm:cxn modelId="{7903ECA0-4A11-409A-BB66-3E06EECB9148}" type="presOf" srcId="{221A44F1-EBD7-7446-AB66-EB4FEBD1D7F5}" destId="{F151893A-B809-1E49-A86D-33E6B3767B46}" srcOrd="0" destOrd="0" presId="urn:microsoft.com/office/officeart/2005/8/layout/radial6"/>
    <dgm:cxn modelId="{4F7A10BB-D499-7944-AF0D-6CF867D80BAB}" srcId="{6FAB1B2B-E0AE-E748-A01D-0AB47A9978A8}" destId="{221A44F1-EBD7-7446-AB66-EB4FEBD1D7F5}" srcOrd="0" destOrd="0" parTransId="{5CAA3B03-6127-4647-A62A-8B2949BEEFF7}" sibTransId="{58DA0A39-857D-F14F-B19D-39447BA84726}"/>
    <dgm:cxn modelId="{780232E1-DD57-4904-94C8-E506974A0EEF}" type="presOf" srcId="{EA46A4F3-C514-8D4F-A957-D7F64B4F193F}" destId="{F79B36EB-9C22-724B-AAE1-D5B294B24308}" srcOrd="0" destOrd="0" presId="urn:microsoft.com/office/officeart/2005/8/layout/radial6"/>
    <dgm:cxn modelId="{4C4F55B0-602B-4873-BB11-88CE38C8FF73}" type="presParOf" srcId="{009675CC-EEF2-F245-B84A-F2717052809A}" destId="{F151893A-B809-1E49-A86D-33E6B3767B46}" srcOrd="0" destOrd="0" presId="urn:microsoft.com/office/officeart/2005/8/layout/radial6"/>
    <dgm:cxn modelId="{B03582E5-AC5A-4B2E-AFE0-2A08D203A72C}" type="presParOf" srcId="{009675CC-EEF2-F245-B84A-F2717052809A}" destId="{6B19DE16-9D26-5442-B0DE-899435643C94}" srcOrd="1" destOrd="0" presId="urn:microsoft.com/office/officeart/2005/8/layout/radial6"/>
    <dgm:cxn modelId="{01D54246-C56B-4F82-BD56-4E3F5B7DDCDD}" type="presParOf" srcId="{009675CC-EEF2-F245-B84A-F2717052809A}" destId="{E847D565-EBEB-2949-90E1-BA8511DADE30}" srcOrd="2" destOrd="0" presId="urn:microsoft.com/office/officeart/2005/8/layout/radial6"/>
    <dgm:cxn modelId="{AE21CAF1-CDA8-405A-B5D4-9681B7F8A4F0}" type="presParOf" srcId="{009675CC-EEF2-F245-B84A-F2717052809A}" destId="{F79B36EB-9C22-724B-AAE1-D5B294B24308}" srcOrd="3" destOrd="0" presId="urn:microsoft.com/office/officeart/2005/8/layout/radial6"/>
    <dgm:cxn modelId="{ECD4A318-CE1C-49BD-8487-A965DC4102CC}" type="presParOf" srcId="{009675CC-EEF2-F245-B84A-F2717052809A}" destId="{E774739F-E499-164B-A4A9-179E6E653095}" srcOrd="4" destOrd="0" presId="urn:microsoft.com/office/officeart/2005/8/layout/radial6"/>
    <dgm:cxn modelId="{98E949BB-C96D-4C19-9295-2119F298BCDD}" type="presParOf" srcId="{009675CC-EEF2-F245-B84A-F2717052809A}" destId="{AB97924C-14F6-BE45-8BA6-8B285487CE18}" srcOrd="5" destOrd="0" presId="urn:microsoft.com/office/officeart/2005/8/layout/radial6"/>
    <dgm:cxn modelId="{D4D1F0B8-C6E0-405F-8C75-D7296B2AFA6C}" type="presParOf" srcId="{009675CC-EEF2-F245-B84A-F2717052809A}" destId="{ECBEE0FF-67B1-C44D-B728-C520B8365010}" srcOrd="6" destOrd="0" presId="urn:microsoft.com/office/officeart/2005/8/layout/radial6"/>
    <dgm:cxn modelId="{2E605CE1-EE19-4374-A6F0-F44EA9A0D9C9}" type="presParOf" srcId="{009675CC-EEF2-F245-B84A-F2717052809A}" destId="{F53DBBA1-8067-2C46-9CBD-F5FFC7B08815}" srcOrd="7" destOrd="0" presId="urn:microsoft.com/office/officeart/2005/8/layout/radial6"/>
    <dgm:cxn modelId="{59FC29C2-D6A9-4DB5-B46B-0BBBE97A6C71}" type="presParOf" srcId="{009675CC-EEF2-F245-B84A-F2717052809A}" destId="{431BCC3A-F62C-2F43-B273-BF392880D6A6}" srcOrd="8" destOrd="0" presId="urn:microsoft.com/office/officeart/2005/8/layout/radial6"/>
    <dgm:cxn modelId="{79DA9E7B-88C5-475C-B6F1-6537EA8EC415}" type="presParOf" srcId="{009675CC-EEF2-F245-B84A-F2717052809A}" destId="{56854C0F-9FC2-D246-9E4F-37365FBB333F}" srcOrd="9" destOrd="0" presId="urn:microsoft.com/office/officeart/2005/8/layout/radial6"/>
    <dgm:cxn modelId="{AB8AA557-F675-41EC-B205-6CD2960BEEE8}" type="presParOf" srcId="{009675CC-EEF2-F245-B84A-F2717052809A}" destId="{ABE0E43F-67E9-5B48-8E8F-1E704BD15BC7}" srcOrd="10" destOrd="0" presId="urn:microsoft.com/office/officeart/2005/8/layout/radial6"/>
    <dgm:cxn modelId="{C773A82C-5EDC-4939-BBC6-2C8494E5FA91}" type="presParOf" srcId="{009675CC-EEF2-F245-B84A-F2717052809A}" destId="{086162A1-1897-9D43-B645-DE48B46E9478}" srcOrd="11" destOrd="0" presId="urn:microsoft.com/office/officeart/2005/8/layout/radial6"/>
    <dgm:cxn modelId="{1C9079F6-1D76-4787-9854-C440A896EC53}" type="presParOf" srcId="{009675CC-EEF2-F245-B84A-F2717052809A}" destId="{09F3E510-B13D-5647-99D0-C4F01B488AD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3E510-B13D-5647-99D0-C4F01B488AD9}">
      <dsp:nvSpPr>
        <dsp:cNvPr id="0" name=""/>
        <dsp:cNvSpPr/>
      </dsp:nvSpPr>
      <dsp:spPr>
        <a:xfrm>
          <a:off x="942443" y="583941"/>
          <a:ext cx="3893159" cy="3893159"/>
        </a:xfrm>
        <a:prstGeom prst="blockArc">
          <a:avLst>
            <a:gd name="adj1" fmla="val 10816292"/>
            <a:gd name="adj2" fmla="val 16216364"/>
            <a:gd name="adj3" fmla="val 4638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854C0F-9FC2-D246-9E4F-37365FBB333F}">
      <dsp:nvSpPr>
        <dsp:cNvPr id="0" name=""/>
        <dsp:cNvSpPr/>
      </dsp:nvSpPr>
      <dsp:spPr>
        <a:xfrm>
          <a:off x="942443" y="583984"/>
          <a:ext cx="3893159" cy="3893159"/>
        </a:xfrm>
        <a:prstGeom prst="blockArc">
          <a:avLst>
            <a:gd name="adj1" fmla="val 5383636"/>
            <a:gd name="adj2" fmla="val 10816370"/>
            <a:gd name="adj3" fmla="val 4638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EE0FF-67B1-C44D-B728-C520B8365010}">
      <dsp:nvSpPr>
        <dsp:cNvPr id="0" name=""/>
        <dsp:cNvSpPr/>
      </dsp:nvSpPr>
      <dsp:spPr>
        <a:xfrm>
          <a:off x="951494" y="583963"/>
          <a:ext cx="3893159" cy="3893159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B36EB-9C22-724B-AAE1-D5B294B24308}">
      <dsp:nvSpPr>
        <dsp:cNvPr id="0" name=""/>
        <dsp:cNvSpPr/>
      </dsp:nvSpPr>
      <dsp:spPr>
        <a:xfrm>
          <a:off x="951494" y="583963"/>
          <a:ext cx="3893159" cy="3893159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51893A-B809-1E49-A86D-33E6B3767B46}">
      <dsp:nvSpPr>
        <dsp:cNvPr id="0" name=""/>
        <dsp:cNvSpPr/>
      </dsp:nvSpPr>
      <dsp:spPr>
        <a:xfrm>
          <a:off x="1780749" y="1403178"/>
          <a:ext cx="2200499" cy="220049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GEK-Tool</a:t>
          </a:r>
        </a:p>
      </dsp:txBody>
      <dsp:txXfrm>
        <a:off x="2103005" y="1725434"/>
        <a:ext cx="1555987" cy="1555987"/>
      </dsp:txXfrm>
    </dsp:sp>
    <dsp:sp modelId="{6B19DE16-9D26-5442-B0DE-899435643C94}">
      <dsp:nvSpPr>
        <dsp:cNvPr id="0" name=""/>
        <dsp:cNvSpPr/>
      </dsp:nvSpPr>
      <dsp:spPr>
        <a:xfrm>
          <a:off x="2157739" y="-111226"/>
          <a:ext cx="1480669" cy="148066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Analyse</a:t>
          </a:r>
        </a:p>
      </dsp:txBody>
      <dsp:txXfrm>
        <a:off x="2374578" y="105613"/>
        <a:ext cx="1046991" cy="1046991"/>
      </dsp:txXfrm>
    </dsp:sp>
    <dsp:sp modelId="{E774739F-E499-164B-A4A9-179E6E653095}">
      <dsp:nvSpPr>
        <dsp:cNvPr id="0" name=""/>
        <dsp:cNvSpPr/>
      </dsp:nvSpPr>
      <dsp:spPr>
        <a:xfrm>
          <a:off x="4059173" y="1790208"/>
          <a:ext cx="1480669" cy="148066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Maß-nahmen</a:t>
          </a:r>
        </a:p>
      </dsp:txBody>
      <dsp:txXfrm>
        <a:off x="4276012" y="2007047"/>
        <a:ext cx="1046991" cy="1046991"/>
      </dsp:txXfrm>
    </dsp:sp>
    <dsp:sp modelId="{F53DBBA1-8067-2C46-9CBD-F5FFC7B08815}">
      <dsp:nvSpPr>
        <dsp:cNvPr id="0" name=""/>
        <dsp:cNvSpPr/>
      </dsp:nvSpPr>
      <dsp:spPr>
        <a:xfrm>
          <a:off x="2157739" y="3691642"/>
          <a:ext cx="1480669" cy="148066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Umsetzung</a:t>
          </a:r>
        </a:p>
      </dsp:txBody>
      <dsp:txXfrm>
        <a:off x="2374578" y="3908481"/>
        <a:ext cx="1046991" cy="1046991"/>
      </dsp:txXfrm>
    </dsp:sp>
    <dsp:sp modelId="{ABE0E43F-67E9-5B48-8E8F-1E704BD15BC7}">
      <dsp:nvSpPr>
        <dsp:cNvPr id="0" name=""/>
        <dsp:cNvSpPr/>
      </dsp:nvSpPr>
      <dsp:spPr>
        <a:xfrm>
          <a:off x="247275" y="1781175"/>
          <a:ext cx="1480669" cy="148066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Kontrolle</a:t>
          </a:r>
        </a:p>
      </dsp:txBody>
      <dsp:txXfrm>
        <a:off x="464114" y="1998014"/>
        <a:ext cx="1046991" cy="1046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340EC-F5DB-EC4D-FC36-DE5F75FE6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D903B0-7D2B-981B-14EB-81F2FE2F3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F22EDF-ECE4-BF64-3E8C-C66B0132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C807A-ACBC-BA0B-2DC2-C6EA57EB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E69901-5985-018B-7A3B-1AABBDFD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5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6443E-0DA4-3410-30E0-AE1C181F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B0497A-BA17-9885-E0ED-8F6E0CFF6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E54B26-D542-BEB9-2205-8E2F38E2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2E4D54-4593-C34C-2E95-07E979F5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E8B9E3-68A5-AFC5-A04A-190E27AA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7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63904C5-FB3B-1D74-3B72-25A2F7F58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5DA760-1087-7F6C-D075-DAAA7567A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4F3F98-404F-2A7D-8BF3-58116FCA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2759FF-BBFC-733E-8364-68EC2C86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B3F85C-10FE-5E15-61BC-C440C2BA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08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A7A16-8A9E-5305-A286-11C7045A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1FB9D1-194C-DBA8-C58D-A32DDE744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653DB4-5DA3-BFA8-347F-BE9AAD70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6574C2-61F0-DB1A-65FB-8BBB69F6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64A497-95C5-CE4F-7655-73229E33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55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AB61F-6F7C-D5E5-D259-020B820C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6F5ADB-E164-8777-3490-2335F6374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CCA41-A2B9-6C8E-4763-29716F55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78D24B-AD3A-E000-20A8-41AE8095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2B6F44-E9DA-31EE-6188-861D9D4B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54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FEFEB-8EBF-7C6D-0383-C1FE4440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66FA58-4FD7-C8A2-E122-1923E4531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0D2B93-8DBD-09F5-E577-EE60FAB3D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F732F0-D3DC-7BBE-D43A-550B7163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B0C16E-56BA-478C-5512-BE3D0BD9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7C5973-5CC7-4398-DE22-9A923A7E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2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1AE43-EB4F-3E2C-FB51-66E255C2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DCE169-BB02-811F-CF46-48791C464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D3DC74-CA4D-3418-8D45-229D24C8A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EA1D0C-F102-1E3F-5117-67D0F1489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453CDE-A72C-D492-A8B5-54E90DA15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05AF0B-3FEC-62A3-7ECE-959691DA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A8C1FE-8A64-B519-4FBE-C3369DB6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C43B3EE-E30E-7132-3B40-8A62C13E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58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618F7-C03F-16FC-7BC1-40D5C420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C86B42-4FAD-BDC5-31E8-5D474223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A58F31-3EE8-B442-6472-5A5D580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E2A19C-0ADC-37DB-1D5C-AE691394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50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8D8FE1-505B-CF17-10F2-24A7D572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59BD20-D6B6-8FFA-929C-74C1DDCD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2154DC-42A4-C2DF-5439-ECC3E15C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37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E743A-7E49-5BD9-C703-29A42D43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855CD5-FAED-47FD-350E-029FC676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18772B-6537-67CB-C817-ED6F16BCD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23282E-E7A0-B181-3308-CD3530E53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DD552F-CA28-5BF4-4789-745A2A82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F77F33-9DEE-168F-BC4D-5868606B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09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FD606-3961-ABB4-E0E1-5B40DE41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0BE8696-7E2C-B937-9321-9FBA1BE0C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2C79A6-90DA-D7F1-9189-10D35655C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558F07-701D-BDB8-E357-71F169BE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AE1A76-7027-7558-E343-96730018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86C9D4-562C-BFAA-C8A0-F17B36AB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7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4705B7E-DF5C-7AD0-DDAA-0943DC40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76C02E-4145-E9F7-D577-4294D905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4DFDDF-CE7D-240F-0150-95A21F82B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6D90-03DE-F046-B33C-549822574962}" type="datetimeFigureOut">
              <a:rPr lang="de-DE" smtClean="0"/>
              <a:t>25.02.24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FB94B1-D182-3C98-1C3A-F19DAF8CB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0569BA-776D-4CD9-E698-21B688498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A8A6-2FAA-7244-BCDD-D8D611B8819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43B8D26-E12E-24C7-4CFB-88E585AE391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82200" y="2409"/>
            <a:ext cx="2168674" cy="10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4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hyperlink" Target="https://www.volksbanking.de/homepag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CAFA3-94E2-F72E-0B58-48BBD76F4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0834"/>
            <a:ext cx="9144000" cy="1833275"/>
          </a:xfrm>
        </p:spPr>
        <p:txBody>
          <a:bodyPr anchor="ctr">
            <a:normAutofit/>
          </a:bodyPr>
          <a:lstStyle/>
          <a:p>
            <a:pPr>
              <a:tabLst>
                <a:tab pos="3676650" algn="l"/>
              </a:tabLst>
            </a:pPr>
            <a:r>
              <a:rPr lang="de-DE" dirty="0">
                <a:solidFill>
                  <a:srgbClr val="FF0000"/>
                </a:solidFill>
              </a:rPr>
              <a:t>GEK</a:t>
            </a:r>
            <a:r>
              <a:rPr lang="de-DE" dirty="0"/>
              <a:t>-Tool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sz="4400" dirty="0" err="1">
                <a:solidFill>
                  <a:srgbClr val="FF0000"/>
                </a:solidFill>
              </a:rPr>
              <a:t>G</a:t>
            </a:r>
            <a:r>
              <a:rPr lang="de-DE" sz="2400" dirty="0" err="1"/>
              <a:t>ebäude</a:t>
            </a:r>
            <a:r>
              <a:rPr lang="de-DE" sz="4400" dirty="0" err="1">
                <a:solidFill>
                  <a:srgbClr val="FF0000"/>
                </a:solidFill>
              </a:rPr>
              <a:t>E</a:t>
            </a:r>
            <a:r>
              <a:rPr lang="de-DE" sz="2400" dirty="0" err="1"/>
              <a:t>nergie</a:t>
            </a:r>
            <a:r>
              <a:rPr lang="de-DE" sz="4400" dirty="0" err="1">
                <a:solidFill>
                  <a:srgbClr val="FF0000"/>
                </a:solidFill>
              </a:rPr>
              <a:t>K</a:t>
            </a:r>
            <a:r>
              <a:rPr lang="de-DE" sz="2400" dirty="0" err="1"/>
              <a:t>ennzahlen</a:t>
            </a:r>
            <a:endParaRPr lang="de-DE" sz="31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0773B3-7509-0FC6-45B6-2233B86EC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5018"/>
            <a:ext cx="9683578" cy="2499320"/>
          </a:xfrm>
        </p:spPr>
        <p:txBody>
          <a:bodyPr>
            <a:normAutofit fontScale="92500"/>
          </a:bodyPr>
          <a:lstStyle/>
          <a:p>
            <a:pPr marL="342900" indent="552450" algn="l">
              <a:buFont typeface="Arial" panose="020B0604020202020204" pitchFamily="34" charset="0"/>
              <a:buChar char="•"/>
            </a:pPr>
            <a:r>
              <a:rPr lang="de-DE" dirty="0"/>
              <a:t>Das </a:t>
            </a:r>
            <a:r>
              <a:rPr lang="de-DE" dirty="0">
                <a:solidFill>
                  <a:srgbClr val="FF0000"/>
                </a:solidFill>
              </a:rPr>
              <a:t>GEK</a:t>
            </a:r>
            <a:r>
              <a:rPr lang="de-DE" dirty="0"/>
              <a:t>-Tool ist ein Baustein der Energiezelle Mainz-Bingen</a:t>
            </a:r>
          </a:p>
          <a:p>
            <a:pPr marL="895350" indent="-534988" algn="l">
              <a:buFont typeface="Arial" panose="020B0604020202020204" pitchFamily="34" charset="0"/>
              <a:buChar char="•"/>
            </a:pPr>
            <a:r>
              <a:rPr lang="de-DE" dirty="0"/>
              <a:t>Die Energiezelle Mainz-Bingen ist eine Kooperation zwischen dem Landkreis Mainz-Bingen, der </a:t>
            </a:r>
            <a:r>
              <a:rPr lang="de-DE" dirty="0" err="1"/>
              <a:t>EeC</a:t>
            </a:r>
            <a:r>
              <a:rPr lang="de-DE" dirty="0"/>
              <a:t> (Energie Effektivität Community) und der TSB (Transferstelle Bingen), die langfristig für eine Energieversorgung sorgen möchte, die </a:t>
            </a:r>
            <a:r>
              <a:rPr lang="de-DE" dirty="0" err="1"/>
              <a:t>sregional</a:t>
            </a:r>
            <a:r>
              <a:rPr lang="de-DE" dirty="0"/>
              <a:t>, sicher, bezahlbar und klimaneutral ist</a:t>
            </a:r>
          </a:p>
          <a:p>
            <a:pPr marL="895350" indent="-534988" algn="l">
              <a:buFont typeface="Arial" panose="020B0604020202020204" pitchFamily="34" charset="0"/>
              <a:buChar char="•"/>
            </a:pPr>
            <a:r>
              <a:rPr lang="de-DE" dirty="0"/>
              <a:t>Mit dem </a:t>
            </a:r>
            <a:r>
              <a:rPr lang="de-DE" dirty="0">
                <a:solidFill>
                  <a:srgbClr val="FF0000"/>
                </a:solidFill>
              </a:rPr>
              <a:t>GEK</a:t>
            </a:r>
            <a:r>
              <a:rPr lang="de-DE" dirty="0"/>
              <a:t>-Tool können Maßnahmen zur </a:t>
            </a:r>
            <a:r>
              <a:rPr lang="de-DE" dirty="0" err="1"/>
              <a:t>Entschwendung</a:t>
            </a:r>
            <a:r>
              <a:rPr lang="de-DE" dirty="0"/>
              <a:t> und effektiver Energienutzung aufgezeigt werden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59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C7951-1172-2ACB-A725-63E502B88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DCB8F-4063-94E4-78D9-C9A038DA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35" y="134225"/>
            <a:ext cx="10515600" cy="1325563"/>
          </a:xfrm>
        </p:spPr>
        <p:txBody>
          <a:bodyPr/>
          <a:lstStyle/>
          <a:p>
            <a:r>
              <a:rPr lang="de-DE" dirty="0"/>
              <a:t>Angaben vom Nutzer des GEK-Tools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75E62C-43C2-2791-DF57-EB3B4A64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19" y="5679993"/>
            <a:ext cx="3558059" cy="26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6EA027C-CB48-83A8-13B7-4D77B39D1878}"/>
              </a:ext>
            </a:extLst>
          </p:cNvPr>
          <p:cNvSpPr txBox="1"/>
          <p:nvPr/>
        </p:nvSpPr>
        <p:spPr>
          <a:xfrm>
            <a:off x="284035" y="1259733"/>
            <a:ext cx="3340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Wärmeerzeugung und Abgabe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D6885F-1B2C-DC68-452F-6C24C11F8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896" y="1260247"/>
            <a:ext cx="5174773" cy="51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7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1AB00-53E0-7BAB-BAEC-9BD2E34E2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90FBC-4EEF-0AA1-6772-3E479A18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35" y="134225"/>
            <a:ext cx="10515600" cy="1325563"/>
          </a:xfrm>
        </p:spPr>
        <p:txBody>
          <a:bodyPr/>
          <a:lstStyle/>
          <a:p>
            <a:r>
              <a:rPr lang="de-DE" dirty="0"/>
              <a:t>Angaben vom Nutzer des GEK-Tools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36BCAA-C76C-B6E4-E0DF-73A894B2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19" y="5679993"/>
            <a:ext cx="3558059" cy="26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B77C447-3AC9-F196-3298-7EF2E1AEAB46}"/>
              </a:ext>
            </a:extLst>
          </p:cNvPr>
          <p:cNvSpPr txBox="1"/>
          <p:nvPr/>
        </p:nvSpPr>
        <p:spPr>
          <a:xfrm>
            <a:off x="284035" y="1259733"/>
            <a:ext cx="222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Brauchwarmwasser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8A3F1F-477E-1992-EE92-73650D1C8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160" y="1259733"/>
            <a:ext cx="7644475" cy="20642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C259B8B-A4F0-89BF-9AD6-DEF867083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159" y="3428999"/>
            <a:ext cx="5457499" cy="32744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04267F-7AA5-A269-A87D-616117CFD8E6}"/>
              </a:ext>
            </a:extLst>
          </p:cNvPr>
          <p:cNvSpPr txBox="1"/>
          <p:nvPr/>
        </p:nvSpPr>
        <p:spPr>
          <a:xfrm>
            <a:off x="284034" y="3428999"/>
            <a:ext cx="2515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Eigenstromproduktion</a:t>
            </a:r>
          </a:p>
        </p:txBody>
      </p:sp>
    </p:spTree>
    <p:extLst>
      <p:ext uri="{BB962C8B-B14F-4D97-AF65-F5344CB8AC3E}">
        <p14:creationId xmlns:p14="http://schemas.microsoft.com/office/powerpoint/2010/main" val="259277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F74FD-AB73-2CEF-35FD-CE7D0761E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EE275-4058-6D68-25BC-48DE40A0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35" y="134225"/>
            <a:ext cx="10515600" cy="1325563"/>
          </a:xfrm>
        </p:spPr>
        <p:txBody>
          <a:bodyPr/>
          <a:lstStyle/>
          <a:p>
            <a:r>
              <a:rPr lang="de-DE" dirty="0"/>
              <a:t>Angaben vom Nutzer des GEK-Tools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40BF67-9920-7067-AA12-B9E2D52FD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19" y="5679993"/>
            <a:ext cx="3558059" cy="26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105F569-358E-71CA-C21F-869011959D26}"/>
              </a:ext>
            </a:extLst>
          </p:cNvPr>
          <p:cNvSpPr txBox="1"/>
          <p:nvPr/>
        </p:nvSpPr>
        <p:spPr>
          <a:xfrm>
            <a:off x="284035" y="1259733"/>
            <a:ext cx="2551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Geplante Investitionen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636AEA-1A73-E970-96BA-E1CAFD19C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98" y="1259733"/>
            <a:ext cx="6144920" cy="54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8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9E9F4-EBA7-B53E-1EE9-40346862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59" y="152697"/>
            <a:ext cx="10515600" cy="1325563"/>
          </a:xfrm>
        </p:spPr>
        <p:txBody>
          <a:bodyPr/>
          <a:lstStyle/>
          <a:p>
            <a:r>
              <a:rPr lang="de-DE" dirty="0"/>
              <a:t>GEK-Tool Ergebnisse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D16292-D3A9-9654-4922-74CEFF57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44" y="1653744"/>
            <a:ext cx="4816047" cy="46713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040853F-9DAA-2A94-000B-3438CB01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55" y="1635271"/>
            <a:ext cx="4842846" cy="467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A3A65-46F2-7409-CF9E-1F91FAE2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15" y="124989"/>
            <a:ext cx="8690578" cy="1325563"/>
          </a:xfrm>
        </p:spPr>
        <p:txBody>
          <a:bodyPr/>
          <a:lstStyle/>
          <a:p>
            <a:r>
              <a:rPr lang="de-DE" dirty="0"/>
              <a:t>GEK-Vergleich mit anderen Gebäuden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4EC89A-3A83-B4A5-93D2-5B60809E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026" y="2091294"/>
            <a:ext cx="5190498" cy="34012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F1163E7-28A3-462F-F1FC-44A3E198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65" y="2072759"/>
            <a:ext cx="5190500" cy="34012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8EBF364-BF0D-A19E-8CC3-AD7A1B72DB53}"/>
              </a:ext>
            </a:extLst>
          </p:cNvPr>
          <p:cNvSpPr txBox="1"/>
          <p:nvPr/>
        </p:nvSpPr>
        <p:spPr>
          <a:xfrm>
            <a:off x="591265" y="1586257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Wärme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00EF2C1-F854-C3EB-A987-79D4107A79FD}"/>
              </a:ext>
            </a:extLst>
          </p:cNvPr>
          <p:cNvSpPr txBox="1"/>
          <p:nvPr/>
        </p:nvSpPr>
        <p:spPr>
          <a:xfrm>
            <a:off x="6299026" y="1586257"/>
            <a:ext cx="75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Strom</a:t>
            </a:r>
          </a:p>
        </p:txBody>
      </p:sp>
    </p:spTree>
    <p:extLst>
      <p:ext uri="{BB962C8B-B14F-4D97-AF65-F5344CB8AC3E}">
        <p14:creationId xmlns:p14="http://schemas.microsoft.com/office/powerpoint/2010/main" val="381333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8DB61-B6BA-7B51-4DD8-5A738AC3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59" y="143461"/>
            <a:ext cx="10515600" cy="1325563"/>
          </a:xfrm>
        </p:spPr>
        <p:txBody>
          <a:bodyPr/>
          <a:lstStyle/>
          <a:p>
            <a:r>
              <a:rPr lang="de-DE" dirty="0"/>
              <a:t>Größe neue Heizung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6A4802-969F-E55F-B557-5DBEF213C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793" y="1814254"/>
            <a:ext cx="6168081" cy="39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05BAE-4BEE-1780-B88F-ACB496E3F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BF7A9-93F8-5A74-448A-73A345464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503" y="237024"/>
            <a:ext cx="9144000" cy="1833275"/>
          </a:xfrm>
        </p:spPr>
        <p:txBody>
          <a:bodyPr anchor="ctr">
            <a:normAutofit/>
          </a:bodyPr>
          <a:lstStyle/>
          <a:p>
            <a:pPr>
              <a:tabLst>
                <a:tab pos="3676650" algn="l"/>
              </a:tabLst>
            </a:pPr>
            <a:r>
              <a:rPr lang="de-DE" dirty="0">
                <a:solidFill>
                  <a:srgbClr val="FF0000"/>
                </a:solidFill>
              </a:rPr>
              <a:t>GEK</a:t>
            </a:r>
            <a:r>
              <a:rPr lang="de-DE" dirty="0"/>
              <a:t>-Tool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sz="4400" dirty="0">
                <a:solidFill>
                  <a:srgbClr val="FF0000"/>
                </a:solidFill>
              </a:rPr>
              <a:t>Unterschied zu anderen Tools</a:t>
            </a:r>
            <a:endParaRPr lang="de-DE" sz="31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07A9BE-59FC-4D78-8D57-A99A1BB3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659" y="2090596"/>
            <a:ext cx="9683578" cy="4530380"/>
          </a:xfrm>
        </p:spPr>
        <p:txBody>
          <a:bodyPr>
            <a:normAutofit/>
          </a:bodyPr>
          <a:lstStyle/>
          <a:p>
            <a:pPr marL="342900" indent="552450" algn="l">
              <a:buFont typeface="Arial" panose="020B0604020202020204" pitchFamily="34" charset="0"/>
              <a:buChar char="•"/>
            </a:pPr>
            <a:r>
              <a:rPr lang="de-DE" dirty="0"/>
              <a:t>Es werden effektive Energiedaten Wärme und Strom erfasst</a:t>
            </a:r>
          </a:p>
          <a:p>
            <a:pPr marL="895350" indent="-534988" algn="l">
              <a:buFont typeface="Arial" panose="020B0604020202020204" pitchFamily="34" charset="0"/>
              <a:buChar char="•"/>
            </a:pPr>
            <a:r>
              <a:rPr lang="de-DE" dirty="0"/>
              <a:t>Es werden die effektiven Kosten für Wärme und Strom erfasst</a:t>
            </a:r>
          </a:p>
          <a:p>
            <a:pPr marL="895350" indent="-534988" algn="l">
              <a:buFont typeface="Arial" panose="020B0604020202020204" pitchFamily="34" charset="0"/>
              <a:buChar char="•"/>
            </a:pPr>
            <a:r>
              <a:rPr lang="de-DE" dirty="0"/>
              <a:t>Es werden Zielwerte definiert</a:t>
            </a:r>
          </a:p>
          <a:p>
            <a:pPr marL="895350" indent="-534988" algn="l">
              <a:buFont typeface="Arial" panose="020B0604020202020204" pitchFamily="34" charset="0"/>
              <a:buChar char="•"/>
            </a:pPr>
            <a:r>
              <a:rPr lang="de-DE" dirty="0"/>
              <a:t>Es wird mit anderen Gebäuden verglichen (Benchmarking)</a:t>
            </a:r>
          </a:p>
          <a:p>
            <a:pPr marL="895350" indent="-534988" algn="l">
              <a:buFont typeface="Arial" panose="020B0604020202020204" pitchFamily="34" charset="0"/>
              <a:buChar char="•"/>
            </a:pPr>
            <a:r>
              <a:rPr lang="de-DE" dirty="0"/>
              <a:t>Es dient als Erfolgskontrolle von umgesetzten </a:t>
            </a:r>
            <a:r>
              <a:rPr lang="de-DE" dirty="0" err="1"/>
              <a:t>Massnahmen</a:t>
            </a:r>
            <a:endParaRPr lang="de-DE" dirty="0"/>
          </a:p>
          <a:p>
            <a:pPr marL="895350" indent="-534988" algn="l">
              <a:buFont typeface="Arial" panose="020B0604020202020204" pitchFamily="34" charset="0"/>
              <a:buChar char="•"/>
            </a:pPr>
            <a:r>
              <a:rPr lang="de-DE" dirty="0"/>
              <a:t>Es eruiert das </a:t>
            </a:r>
            <a:r>
              <a:rPr lang="de-DE" dirty="0" err="1"/>
              <a:t>Entschwendungs</a:t>
            </a:r>
            <a:r>
              <a:rPr lang="de-DE" dirty="0"/>
              <a:t>-Potential (Energieverbrauchsreduktion ohne </a:t>
            </a:r>
            <a:r>
              <a:rPr lang="de-DE" dirty="0" err="1"/>
              <a:t>grosse</a:t>
            </a:r>
            <a:r>
              <a:rPr lang="de-DE" dirty="0"/>
              <a:t> Investitionen</a:t>
            </a:r>
          </a:p>
          <a:p>
            <a:pPr marL="895350" indent="-534988" algn="l">
              <a:buFont typeface="Arial" panose="020B0604020202020204" pitchFamily="34" charset="0"/>
              <a:buChar char="•"/>
            </a:pPr>
            <a:r>
              <a:rPr lang="de-DE" dirty="0"/>
              <a:t>Es identifiziert wirtschaftliche </a:t>
            </a:r>
            <a:r>
              <a:rPr lang="de-DE" dirty="0" err="1"/>
              <a:t>Sanierungsmassnahmen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043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4649C-B930-1724-5E05-644485FF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56" y="115753"/>
            <a:ext cx="10515600" cy="1325563"/>
          </a:xfrm>
        </p:spPr>
        <p:txBody>
          <a:bodyPr/>
          <a:lstStyle/>
          <a:p>
            <a:r>
              <a:rPr lang="de-DE" dirty="0"/>
              <a:t>Referenzen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FF404E-42E4-62AD-6A0B-F9B4A07531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18" y="1807690"/>
            <a:ext cx="3770870" cy="37708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7FC371F-B09A-1304-8A44-4E3723DEA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937" y="4170018"/>
            <a:ext cx="3135813" cy="8828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C41369-B8D3-D70A-B9FC-1B449732F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308" y="1807689"/>
            <a:ext cx="3296967" cy="17386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BF6E3F8-50EE-4A27-B453-EDBE8504F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073" y="4170018"/>
            <a:ext cx="3457769" cy="17196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688563E-8D25-C279-3BD5-331464872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5937" y="1866389"/>
            <a:ext cx="3295462" cy="162129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EBCDA1A-0ADD-97BE-A4A3-AFFAAB17D4C5}"/>
              </a:ext>
            </a:extLst>
          </p:cNvPr>
          <p:cNvSpPr txBox="1"/>
          <p:nvPr/>
        </p:nvSpPr>
        <p:spPr>
          <a:xfrm>
            <a:off x="9029000" y="5169408"/>
            <a:ext cx="212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Transferstelle Bingen</a:t>
            </a:r>
          </a:p>
        </p:txBody>
      </p:sp>
    </p:spTree>
    <p:extLst>
      <p:ext uri="{BB962C8B-B14F-4D97-AF65-F5344CB8AC3E}">
        <p14:creationId xmlns:p14="http://schemas.microsoft.com/office/powerpoint/2010/main" val="193163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E6E8C29F-6C3D-1848-4CBC-14A45E3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82" y="2303849"/>
            <a:ext cx="7847719" cy="8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FFB78FE-4130-6CC2-EDB3-F5FD4A93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9" y="304802"/>
            <a:ext cx="10515600" cy="748596"/>
          </a:xfrm>
        </p:spPr>
        <p:txBody>
          <a:bodyPr anchor="b">
            <a:normAutofit/>
          </a:bodyPr>
          <a:lstStyle/>
          <a:p>
            <a:r>
              <a:rPr lang="de-DE" sz="3600" dirty="0"/>
              <a:t>Mitwirkende Energiezelle Landkreis Mainz-Bingen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967C613-EE1C-BAD9-92D1-66E21BCBC4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30" y="4827166"/>
            <a:ext cx="1512570" cy="1148080"/>
          </a:xfrm>
          <a:prstGeom prst="rect">
            <a:avLst/>
          </a:prstGeom>
        </p:spPr>
      </p:pic>
      <p:pic>
        <p:nvPicPr>
          <p:cNvPr id="16" name="Grafik 1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8217E59-A8F3-CDFF-0CDE-A4B3DFAF1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267" y="5188825"/>
            <a:ext cx="2439035" cy="739140"/>
          </a:xfrm>
          <a:prstGeom prst="rect">
            <a:avLst/>
          </a:prstGeom>
        </p:spPr>
      </p:pic>
      <p:pic>
        <p:nvPicPr>
          <p:cNvPr id="17" name="Grafik 16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9A7D7291-B9E4-C945-826B-510CC7BC0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703" y="3601927"/>
            <a:ext cx="1694815" cy="910590"/>
          </a:xfrm>
          <a:prstGeom prst="rect">
            <a:avLst/>
          </a:prstGeom>
        </p:spPr>
      </p:pic>
      <p:pic>
        <p:nvPicPr>
          <p:cNvPr id="18" name="Grafik 17" descr="Ein Bild, das Logo enthält.&#10;&#10;Automatisch generierte Beschreibung">
            <a:extLst>
              <a:ext uri="{FF2B5EF4-FFF2-40B4-BE49-F238E27FC236}">
                <a16:creationId xmlns:a16="http://schemas.microsoft.com/office/drawing/2014/main" id="{EB1DE483-962E-F010-1330-896B88D565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18" y="5242456"/>
            <a:ext cx="1026795" cy="767715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D494270-2B9E-FF7C-73FF-4FF421637F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013" y="2268926"/>
            <a:ext cx="1868567" cy="91058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A85DB6-0D92-335B-984E-47E897BFE1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5559" y="3601927"/>
            <a:ext cx="1820080" cy="9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1470B-5908-DC23-2196-A054643A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70" y="152697"/>
            <a:ext cx="10515600" cy="1325563"/>
          </a:xfrm>
        </p:spPr>
        <p:txBody>
          <a:bodyPr/>
          <a:lstStyle/>
          <a:p>
            <a:r>
              <a:rPr lang="de-DE" dirty="0"/>
              <a:t>Ziel des GEK-Tools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EAF81F-C812-976D-0B8B-B4C5D0F2B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Aufdecken von </a:t>
            </a:r>
            <a:r>
              <a:rPr lang="de-DE" dirty="0" err="1"/>
              <a:t>Entschwendungs</a:t>
            </a:r>
            <a:r>
              <a:rPr lang="de-DE" dirty="0"/>
              <a:t>-Potentialen </a:t>
            </a:r>
          </a:p>
          <a:p>
            <a:r>
              <a:rPr lang="de-DE" dirty="0"/>
              <a:t>Aufdecken der Maßnahmen mit dem höchsten Kosten/Nutzen Effekt</a:t>
            </a:r>
          </a:p>
          <a:p>
            <a:r>
              <a:rPr lang="de-DE" dirty="0"/>
              <a:t>Erfolgskontrolle der getroffenen Maßnahmen</a:t>
            </a:r>
          </a:p>
          <a:p>
            <a:r>
              <a:rPr lang="de-DE" dirty="0"/>
              <a:t>Erfassen von Kennzahlen für die Planung der effektivsten Lösung</a:t>
            </a:r>
          </a:p>
        </p:txBody>
      </p:sp>
    </p:spTree>
    <p:extLst>
      <p:ext uri="{BB962C8B-B14F-4D97-AF65-F5344CB8AC3E}">
        <p14:creationId xmlns:p14="http://schemas.microsoft.com/office/powerpoint/2010/main" val="390322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096" y="134225"/>
            <a:ext cx="10515600" cy="1325563"/>
          </a:xfrm>
        </p:spPr>
        <p:txBody>
          <a:bodyPr/>
          <a:lstStyle/>
          <a:p>
            <a:r>
              <a:rPr lang="de-DE" dirty="0"/>
              <a:t>Kreislauf des GEK-Tools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207912663"/>
              </p:ext>
            </p:extLst>
          </p:nvPr>
        </p:nvGraphicFramePr>
        <p:xfrm>
          <a:off x="3266044" y="1515204"/>
          <a:ext cx="5796149" cy="506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ingekerbter Richtungspfeil 2"/>
          <p:cNvSpPr/>
          <p:nvPr/>
        </p:nvSpPr>
        <p:spPr>
          <a:xfrm rot="3214434">
            <a:off x="7255450" y="2514050"/>
            <a:ext cx="551436" cy="484632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Eingekerbter Richtungspfeil 4"/>
          <p:cNvSpPr/>
          <p:nvPr/>
        </p:nvSpPr>
        <p:spPr>
          <a:xfrm rot="7417969">
            <a:off x="7263619" y="5086407"/>
            <a:ext cx="522180" cy="446939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Eingekerbter Richtungspfeil 7"/>
          <p:cNvSpPr/>
          <p:nvPr/>
        </p:nvSpPr>
        <p:spPr>
          <a:xfrm rot="18174435">
            <a:off x="4572892" y="2547753"/>
            <a:ext cx="496820" cy="445860"/>
          </a:xfrm>
          <a:prstGeom prst="chevron">
            <a:avLst>
              <a:gd name="adj" fmla="val 4715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8"/>
          <p:cNvSpPr/>
          <p:nvPr/>
        </p:nvSpPr>
        <p:spPr>
          <a:xfrm rot="14260505">
            <a:off x="4573130" y="5155486"/>
            <a:ext cx="522180" cy="446939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9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C40A9-35C2-4A7F-A32A-9D7A8EAC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35" y="134225"/>
            <a:ext cx="10515600" cy="1325563"/>
          </a:xfrm>
        </p:spPr>
        <p:txBody>
          <a:bodyPr/>
          <a:lstStyle/>
          <a:p>
            <a:r>
              <a:rPr lang="de-DE" dirty="0"/>
              <a:t>Angaben vom Nutzer des GEK-Tools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E9CFB1-AC4C-0879-C8BF-8201075B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19" y="5679993"/>
            <a:ext cx="3558059" cy="26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FE6FAB-863A-C704-C886-D11B412B57B3}"/>
              </a:ext>
            </a:extLst>
          </p:cNvPr>
          <p:cNvSpPr txBox="1"/>
          <p:nvPr/>
        </p:nvSpPr>
        <p:spPr>
          <a:xfrm>
            <a:off x="284035" y="1275122"/>
            <a:ext cx="394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Kontaktdaten und Zugang zum GEK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A751C5-93CE-4DB0-5500-FE1181FA8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519" y="1275122"/>
            <a:ext cx="4828676" cy="5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47F03-B67A-E879-A68E-05212038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17E7A-953C-B027-0E93-18178AB5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35" y="134225"/>
            <a:ext cx="10515600" cy="1325563"/>
          </a:xfrm>
        </p:spPr>
        <p:txBody>
          <a:bodyPr/>
          <a:lstStyle/>
          <a:p>
            <a:r>
              <a:rPr lang="de-DE" dirty="0"/>
              <a:t>Angaben vom Nutzer des GEK-Tools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6C3D97-A965-B045-16F2-4E0345D0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19" y="5679993"/>
            <a:ext cx="3558059" cy="26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85500C3-65F6-89AC-E59C-11842BDCA3EF}"/>
              </a:ext>
            </a:extLst>
          </p:cNvPr>
          <p:cNvSpPr txBox="1"/>
          <p:nvPr/>
        </p:nvSpPr>
        <p:spPr>
          <a:xfrm>
            <a:off x="284035" y="1275122"/>
            <a:ext cx="280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Gebäudedaten allgemein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EFC42A-650B-8A8F-0B2F-C48B31A8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1377075"/>
            <a:ext cx="44704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1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AD3E3-700B-340B-C5C5-DFD55ABF3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84110-29B6-AA87-472C-3A353957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35" y="134225"/>
            <a:ext cx="10515600" cy="1325563"/>
          </a:xfrm>
        </p:spPr>
        <p:txBody>
          <a:bodyPr/>
          <a:lstStyle/>
          <a:p>
            <a:r>
              <a:rPr lang="de-DE" dirty="0"/>
              <a:t>Angaben vom Nutzer des GEK-Tools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D99C28-1444-A656-B37A-B76D7534B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19" y="5679993"/>
            <a:ext cx="3558059" cy="26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4AED0B5-B5C0-F374-3C11-3E92F8A179E7}"/>
              </a:ext>
            </a:extLst>
          </p:cNvPr>
          <p:cNvSpPr txBox="1"/>
          <p:nvPr/>
        </p:nvSpPr>
        <p:spPr>
          <a:xfrm>
            <a:off x="284035" y="1259733"/>
            <a:ext cx="2738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Grundangaben Gebäude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54D38B-EE83-0AE9-CC73-6EE0C5057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493" y="1259733"/>
            <a:ext cx="5282512" cy="52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Macintosh PowerPoint</Application>
  <PresentationFormat>Breitbild</PresentationFormat>
  <Paragraphs>44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GEK-Tool GebäudeEnergieKennzahlen</vt:lpstr>
      <vt:lpstr>GEK-Tool Unterschied zu anderen Tools</vt:lpstr>
      <vt:lpstr>Referenzen</vt:lpstr>
      <vt:lpstr>Mitwirkende Energiezelle Landkreis Mainz-Bingen</vt:lpstr>
      <vt:lpstr>Ziel des GEK-Tools</vt:lpstr>
      <vt:lpstr>Kreislauf des GEK-Tools</vt:lpstr>
      <vt:lpstr>Angaben vom Nutzer des GEK-Tools</vt:lpstr>
      <vt:lpstr>Angaben vom Nutzer des GEK-Tools</vt:lpstr>
      <vt:lpstr>Angaben vom Nutzer des GEK-Tools</vt:lpstr>
      <vt:lpstr>Angaben vom Nutzer des GEK-Tools</vt:lpstr>
      <vt:lpstr>Angaben vom Nutzer des GEK-Tools</vt:lpstr>
      <vt:lpstr>Angaben vom Nutzer des GEK-Tools</vt:lpstr>
      <vt:lpstr>GEK-Tool Ergebnisse</vt:lpstr>
      <vt:lpstr>GEK-Vergleich mit anderen Gebäuden</vt:lpstr>
      <vt:lpstr>Größe neue Heizung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GebäudeEnergieKenzahl</dc:title>
  <dc:creator>Urs Anton Löpfe</dc:creator>
  <cp:lastModifiedBy>Urs Anton Löpfe</cp:lastModifiedBy>
  <cp:revision>21</cp:revision>
  <dcterms:created xsi:type="dcterms:W3CDTF">2024-01-30T12:38:50Z</dcterms:created>
  <dcterms:modified xsi:type="dcterms:W3CDTF">2024-02-25T13:52:46Z</dcterms:modified>
</cp:coreProperties>
</file>